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18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2"/>
            <a:ext cx="7772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2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0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2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2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9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9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106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7772400" h="10058400">
                <a:moveTo>
                  <a:pt x="0" y="10058400"/>
                </a:moveTo>
                <a:lnTo>
                  <a:pt x="7772400" y="10058400"/>
                </a:lnTo>
                <a:lnTo>
                  <a:pt x="7772400" y="0"/>
                </a:lnTo>
                <a:lnTo>
                  <a:pt x="0" y="0"/>
                </a:lnTo>
                <a:lnTo>
                  <a:pt x="0" y="10058400"/>
                </a:lnTo>
                <a:close/>
              </a:path>
            </a:pathLst>
          </a:custGeom>
          <a:solidFill>
            <a:srgbClr val="00588F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711091" y="4271183"/>
            <a:ext cx="4565276" cy="15721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2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2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2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2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2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09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1">
        <a:defRPr>
          <a:latin typeface="+mn-lt"/>
          <a:ea typeface="+mn-ea"/>
          <a:cs typeface="+mn-cs"/>
        </a:defRPr>
      </a:lvl2pPr>
      <a:lvl3pPr marL="623423">
        <a:defRPr>
          <a:latin typeface="+mn-lt"/>
          <a:ea typeface="+mn-ea"/>
          <a:cs typeface="+mn-cs"/>
        </a:defRPr>
      </a:lvl3pPr>
      <a:lvl4pPr marL="935134">
        <a:defRPr>
          <a:latin typeface="+mn-lt"/>
          <a:ea typeface="+mn-ea"/>
          <a:cs typeface="+mn-cs"/>
        </a:defRPr>
      </a:lvl4pPr>
      <a:lvl5pPr marL="1246844">
        <a:defRPr>
          <a:latin typeface="+mn-lt"/>
          <a:ea typeface="+mn-ea"/>
          <a:cs typeface="+mn-cs"/>
        </a:defRPr>
      </a:lvl5pPr>
      <a:lvl6pPr marL="1558556">
        <a:defRPr>
          <a:latin typeface="+mn-lt"/>
          <a:ea typeface="+mn-ea"/>
          <a:cs typeface="+mn-cs"/>
        </a:defRPr>
      </a:lvl6pPr>
      <a:lvl7pPr marL="1870267">
        <a:defRPr>
          <a:latin typeface="+mn-lt"/>
          <a:ea typeface="+mn-ea"/>
          <a:cs typeface="+mn-cs"/>
        </a:defRPr>
      </a:lvl7pPr>
      <a:lvl8pPr marL="2181978">
        <a:defRPr>
          <a:latin typeface="+mn-lt"/>
          <a:ea typeface="+mn-ea"/>
          <a:cs typeface="+mn-cs"/>
        </a:defRPr>
      </a:lvl8pPr>
      <a:lvl9pPr marL="249369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1">
        <a:defRPr>
          <a:latin typeface="+mn-lt"/>
          <a:ea typeface="+mn-ea"/>
          <a:cs typeface="+mn-cs"/>
        </a:defRPr>
      </a:lvl2pPr>
      <a:lvl3pPr marL="623423">
        <a:defRPr>
          <a:latin typeface="+mn-lt"/>
          <a:ea typeface="+mn-ea"/>
          <a:cs typeface="+mn-cs"/>
        </a:defRPr>
      </a:lvl3pPr>
      <a:lvl4pPr marL="935134">
        <a:defRPr>
          <a:latin typeface="+mn-lt"/>
          <a:ea typeface="+mn-ea"/>
          <a:cs typeface="+mn-cs"/>
        </a:defRPr>
      </a:lvl4pPr>
      <a:lvl5pPr marL="1246844">
        <a:defRPr>
          <a:latin typeface="+mn-lt"/>
          <a:ea typeface="+mn-ea"/>
          <a:cs typeface="+mn-cs"/>
        </a:defRPr>
      </a:lvl5pPr>
      <a:lvl6pPr marL="1558556">
        <a:defRPr>
          <a:latin typeface="+mn-lt"/>
          <a:ea typeface="+mn-ea"/>
          <a:cs typeface="+mn-cs"/>
        </a:defRPr>
      </a:lvl6pPr>
      <a:lvl7pPr marL="1870267">
        <a:defRPr>
          <a:latin typeface="+mn-lt"/>
          <a:ea typeface="+mn-ea"/>
          <a:cs typeface="+mn-cs"/>
        </a:defRPr>
      </a:lvl7pPr>
      <a:lvl8pPr marL="2181978">
        <a:defRPr>
          <a:latin typeface="+mn-lt"/>
          <a:ea typeface="+mn-ea"/>
          <a:cs typeface="+mn-cs"/>
        </a:defRPr>
      </a:lvl8pPr>
      <a:lvl9pPr marL="249369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300" y="1194816"/>
            <a:ext cx="5886803" cy="20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84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141" y="246199"/>
            <a:ext cx="5096673" cy="1290688"/>
          </a:xfrm>
        </p:spPr>
        <p:txBody>
          <a:bodyPr>
            <a:norm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latin typeface="Calibri (Body)"/>
              </a:rPr>
              <a:t>History Of ACCA Debt Setoff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941" y="1536887"/>
            <a:ext cx="7815072" cy="313122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/>
                </a:solidFill>
              </a:rPr>
              <a:t>September 2014. </a:t>
            </a:r>
            <a:r>
              <a:rPr lang="en-US" sz="1900" dirty="0">
                <a:solidFill>
                  <a:schemeClr val="bg1"/>
                </a:solidFill>
              </a:rPr>
              <a:t>ACCA establishes the County Debt Setoff pilot program which includes 11 counties. </a:t>
            </a:r>
          </a:p>
          <a:p>
            <a:endParaRPr lang="en-US" sz="19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/>
                </a:solidFill>
              </a:rPr>
              <a:t>June 2015. </a:t>
            </a:r>
            <a:r>
              <a:rPr lang="en-US" sz="1900" dirty="0">
                <a:solidFill>
                  <a:schemeClr val="bg1"/>
                </a:solidFill>
              </a:rPr>
              <a:t>The pilot program experiences initial success and ACCA opens participation to all remaining counties and county entities. A total of </a:t>
            </a:r>
            <a:r>
              <a:rPr lang="en-US" sz="1900" dirty="0" smtClean="0">
                <a:solidFill>
                  <a:schemeClr val="bg1"/>
                </a:solidFill>
              </a:rPr>
              <a:t>20 </a:t>
            </a:r>
            <a:r>
              <a:rPr lang="en-US" sz="1900" dirty="0">
                <a:solidFill>
                  <a:schemeClr val="bg1"/>
                </a:solidFill>
              </a:rPr>
              <a:t>entities sign up to participate.</a:t>
            </a:r>
          </a:p>
          <a:p>
            <a:endParaRPr lang="en-US" sz="19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/>
                </a:solidFill>
              </a:rPr>
              <a:t>June 2016. </a:t>
            </a:r>
            <a:r>
              <a:rPr lang="en-US" sz="1900" dirty="0">
                <a:solidFill>
                  <a:schemeClr val="bg1"/>
                </a:solidFill>
              </a:rPr>
              <a:t>With the continued operational expansion and demonstrated successes, the ACCA Debt Setoff Program is now accepting all additional counties, county entities, </a:t>
            </a:r>
            <a:r>
              <a:rPr lang="en-US" sz="1900" dirty="0" smtClean="0">
                <a:solidFill>
                  <a:schemeClr val="bg1"/>
                </a:solidFill>
              </a:rPr>
              <a:t>and county health </a:t>
            </a:r>
            <a:r>
              <a:rPr lang="en-US" sz="1900" dirty="0">
                <a:solidFill>
                  <a:schemeClr val="bg1"/>
                </a:solidFill>
              </a:rPr>
              <a:t>care authorities </a:t>
            </a:r>
            <a:r>
              <a:rPr lang="en-US" sz="1900" dirty="0" smtClean="0">
                <a:solidFill>
                  <a:schemeClr val="bg1"/>
                </a:solidFill>
              </a:rPr>
              <a:t>interested </a:t>
            </a:r>
            <a:r>
              <a:rPr lang="en-US" sz="1900" dirty="0">
                <a:solidFill>
                  <a:schemeClr val="bg1"/>
                </a:solidFill>
              </a:rPr>
              <a:t>in collecting debts through our program.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1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088" y="983060"/>
            <a:ext cx="8631936" cy="371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53302"/>
            <a:endParaRPr lang="en-US" sz="1636" dirty="0" smtClean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514" indent="-155855">
              <a:spcBef>
                <a:spcPts val="845"/>
              </a:spcBef>
              <a:buFont typeface="Symbol"/>
              <a:buChar char=""/>
              <a:tabLst>
                <a:tab pos="164514" algn="l"/>
                <a:tab pos="164947" algn="l"/>
              </a:tabLst>
            </a:pP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Established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by </a:t>
            </a: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Act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2014-321, codified at Ala. Code </a:t>
            </a: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§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40-18-100 </a:t>
            </a:r>
            <a:r>
              <a:rPr lang="en-US" sz="1900" i="1" spc="-3" dirty="0">
                <a:solidFill>
                  <a:schemeClr val="bg1"/>
                </a:solidFill>
                <a:latin typeface="Calibri (Body)"/>
                <a:cs typeface="Arial Narrow"/>
              </a:rPr>
              <a:t>et</a:t>
            </a:r>
            <a:r>
              <a:rPr lang="en-US" sz="1900" i="1" spc="92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1900" i="1" spc="-3" dirty="0">
                <a:solidFill>
                  <a:schemeClr val="bg1"/>
                </a:solidFill>
                <a:latin typeface="Calibri (Body)"/>
                <a:cs typeface="Arial Narrow"/>
              </a:rPr>
              <a:t>seq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.</a:t>
            </a:r>
            <a:endParaRPr lang="en-US" sz="1900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>
              <a:spcBef>
                <a:spcPts val="34"/>
              </a:spcBef>
            </a:pPr>
            <a:endParaRPr lang="en-US"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514" marR="30738" indent="-155855">
              <a:lnSpc>
                <a:spcPct val="102899"/>
              </a:lnSpc>
              <a:buFont typeface="Symbol"/>
              <a:buChar char=""/>
              <a:tabLst>
                <a:tab pos="164514" algn="l"/>
                <a:tab pos="164947" algn="l"/>
              </a:tabLst>
            </a:pP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County-related entities submit debts of </a:t>
            </a:r>
            <a:r>
              <a:rPr lang="en-US" sz="1900" spc="-7" dirty="0">
                <a:solidFill>
                  <a:schemeClr val="bg1"/>
                </a:solidFill>
                <a:latin typeface="Calibri (Body)"/>
                <a:cs typeface="Arial Narrow"/>
              </a:rPr>
              <a:t>at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least $25 through the process established  by the </a:t>
            </a: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State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of</a:t>
            </a:r>
            <a:r>
              <a:rPr lang="en-US" sz="1900" spc="-34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Alabama.</a:t>
            </a:r>
            <a:endParaRPr lang="en-US" sz="1900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>
              <a:spcBef>
                <a:spcPts val="27"/>
              </a:spcBef>
              <a:buFont typeface="Symbol"/>
              <a:buChar char=""/>
            </a:pPr>
            <a:endParaRPr lang="en-US"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947" marR="76197" indent="-156288">
              <a:lnSpc>
                <a:spcPct val="103499"/>
              </a:lnSpc>
              <a:buFont typeface="Symbol"/>
              <a:buChar char=""/>
              <a:tabLst>
                <a:tab pos="164947" algn="l"/>
                <a:tab pos="165380" algn="l"/>
              </a:tabLst>
            </a:pP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The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Association is established as the entity </a:t>
            </a: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to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submit all claims by “county” entities </a:t>
            </a: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as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defined in the</a:t>
            </a:r>
            <a:r>
              <a:rPr lang="en-US" sz="1900" spc="-7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statute.</a:t>
            </a:r>
            <a:endParaRPr lang="en-US" sz="1900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>
              <a:spcBef>
                <a:spcPts val="34"/>
              </a:spcBef>
              <a:buFont typeface="Symbol"/>
              <a:buChar char=""/>
            </a:pPr>
            <a:endParaRPr lang="en-US"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947" marR="373187" indent="-155855">
              <a:lnSpc>
                <a:spcPct val="102899"/>
              </a:lnSpc>
              <a:buFont typeface="Symbol"/>
              <a:buChar char=""/>
              <a:tabLst>
                <a:tab pos="164947" algn="l"/>
                <a:tab pos="165380" algn="l"/>
              </a:tabLst>
            </a:pP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The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county entity is responsible for ensuring </a:t>
            </a: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that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any debts submitted are in  compliance with the definition of “debt” as provided in the</a:t>
            </a:r>
            <a:r>
              <a:rPr lang="en-US" sz="1900" spc="109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statute.</a:t>
            </a:r>
            <a:endParaRPr lang="en-US" sz="1900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>
              <a:spcBef>
                <a:spcPts val="27"/>
              </a:spcBef>
              <a:buFont typeface="Symbol"/>
              <a:buChar char=""/>
            </a:pPr>
            <a:endParaRPr lang="en-US" sz="1900" dirty="0">
              <a:solidFill>
                <a:schemeClr val="bg1"/>
              </a:solidFill>
              <a:latin typeface="Calibri (Body)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4232" y="110284"/>
            <a:ext cx="708964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bg1"/>
                </a:solidFill>
                <a:latin typeface="Calibri (Body)"/>
                <a:cs typeface="Arial Narrow"/>
              </a:rPr>
              <a:t>ACCA </a:t>
            </a:r>
            <a:r>
              <a:rPr lang="en-US" sz="3400" b="1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Debt Setoff Program</a:t>
            </a:r>
            <a:r>
              <a:rPr lang="en-US" sz="3400" b="1" spc="-55" dirty="0" smtClean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3400" b="1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Overview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19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9050"/>
            <a:ext cx="9144000" cy="3247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1"/>
              </a:spcBef>
            </a:pPr>
            <a:endParaRPr lang="en-US" sz="300" dirty="0" smtClean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947" marR="20348" indent="-155855">
              <a:lnSpc>
                <a:spcPct val="103200"/>
              </a:lnSpc>
              <a:spcBef>
                <a:spcPts val="3"/>
              </a:spcBef>
              <a:buFont typeface="Symbol"/>
              <a:buChar char=""/>
              <a:tabLst>
                <a:tab pos="164947" algn="l"/>
                <a:tab pos="165380" algn="l"/>
              </a:tabLst>
            </a:pP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Taxpayer social security numbers and the debt owed are placed into the </a:t>
            </a:r>
            <a:r>
              <a:rPr lang="en-US" sz="1900" dirty="0" smtClean="0">
                <a:solidFill>
                  <a:schemeClr val="bg1"/>
                </a:solidFill>
                <a:latin typeface="Calibri (Body)"/>
                <a:cs typeface="Arial Narrow"/>
              </a:rPr>
              <a:t>State </a:t>
            </a: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of  Alabama’s setoff system, via secure </a:t>
            </a:r>
            <a:r>
              <a:rPr lang="en-US" sz="1900" dirty="0" smtClean="0">
                <a:solidFill>
                  <a:schemeClr val="bg1"/>
                </a:solidFill>
                <a:latin typeface="Calibri (Body)"/>
                <a:cs typeface="Arial Narrow"/>
              </a:rPr>
              <a:t>server, </a:t>
            </a:r>
            <a:r>
              <a:rPr lang="en-US" sz="1900" spc="-7" dirty="0" smtClean="0">
                <a:solidFill>
                  <a:schemeClr val="bg1"/>
                </a:solidFill>
                <a:latin typeface="Calibri (Body)"/>
                <a:cs typeface="Arial Narrow"/>
              </a:rPr>
              <a:t>and </a:t>
            </a: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any refunds matching the  submitted debtors are withheld by the Alabama Department of</a:t>
            </a:r>
            <a:r>
              <a:rPr lang="en-US" sz="1900" spc="139" dirty="0" smtClean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Revenue.</a:t>
            </a:r>
            <a:endParaRPr lang="en-US" sz="1900" dirty="0" smtClean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 marL="9092" marR="20348">
              <a:lnSpc>
                <a:spcPct val="103200"/>
              </a:lnSpc>
              <a:spcBef>
                <a:spcPts val="3"/>
              </a:spcBef>
              <a:tabLst>
                <a:tab pos="164947" algn="l"/>
                <a:tab pos="165380" algn="l"/>
              </a:tabLst>
            </a:pPr>
            <a:endParaRPr lang="en-US" sz="1500" dirty="0" smtClean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 marL="164947" marR="20348" indent="-155855">
              <a:lnSpc>
                <a:spcPct val="103200"/>
              </a:lnSpc>
              <a:spcBef>
                <a:spcPts val="3"/>
              </a:spcBef>
              <a:buFont typeface="Symbol"/>
              <a:buChar char=""/>
              <a:tabLst>
                <a:tab pos="164947" algn="l"/>
                <a:tab pos="165380" algn="l"/>
              </a:tabLst>
            </a:pPr>
            <a:r>
              <a:rPr lang="en-US" sz="1900" dirty="0" smtClean="0">
                <a:solidFill>
                  <a:schemeClr val="bg1"/>
                </a:solidFill>
                <a:latin typeface="Calibri (Body)"/>
                <a:cs typeface="Arial Narrow"/>
              </a:rPr>
              <a:t>The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Association is responsible for notifying taxpayers of refunds that </a:t>
            </a:r>
            <a:r>
              <a:rPr lang="en-US" sz="1900" spc="-7" dirty="0">
                <a:solidFill>
                  <a:schemeClr val="bg1"/>
                </a:solidFill>
                <a:latin typeface="Calibri (Body)"/>
                <a:cs typeface="Arial Narrow"/>
              </a:rPr>
              <a:t>are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withheld </a:t>
            </a: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and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the taxpayers are authorized </a:t>
            </a: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to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seek </a:t>
            </a: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a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review of the process by filing </a:t>
            </a: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an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objection, in writing, with the county</a:t>
            </a:r>
            <a:r>
              <a:rPr lang="en-US" sz="1900" spc="58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entity.</a:t>
            </a:r>
            <a:endParaRPr lang="en-US" sz="1900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>
              <a:spcBef>
                <a:spcPts val="34"/>
              </a:spcBef>
              <a:buFont typeface="Symbol"/>
              <a:buChar char=""/>
            </a:pPr>
            <a:endParaRPr lang="en-US" sz="15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5380" marR="101740" indent="-156288">
              <a:lnSpc>
                <a:spcPct val="102899"/>
              </a:lnSpc>
              <a:spcBef>
                <a:spcPts val="3"/>
              </a:spcBef>
              <a:buFont typeface="Symbol"/>
              <a:buChar char=""/>
              <a:tabLst>
                <a:tab pos="165380" algn="l"/>
                <a:tab pos="165812" algn="l"/>
              </a:tabLst>
            </a:pP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T</a:t>
            </a: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he Association provides monthly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payments to the county entities that align with  </a:t>
            </a:r>
            <a:r>
              <a:rPr lang="en-US" sz="1900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setoff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transfers which have been received </a:t>
            </a:r>
            <a:r>
              <a:rPr lang="en-US" sz="1900" dirty="0">
                <a:solidFill>
                  <a:schemeClr val="bg1"/>
                </a:solidFill>
                <a:latin typeface="Calibri (Body)"/>
                <a:cs typeface="Arial Narrow"/>
              </a:rPr>
              <a:t>from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the</a:t>
            </a:r>
            <a:r>
              <a:rPr lang="en-US" sz="1900" spc="65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1900" spc="-3" dirty="0">
                <a:solidFill>
                  <a:schemeClr val="bg1"/>
                </a:solidFill>
                <a:latin typeface="Calibri (Body)"/>
                <a:cs typeface="Arial Narrow"/>
              </a:rPr>
              <a:t>State.</a:t>
            </a:r>
            <a:endParaRPr lang="en-US" sz="1900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>
              <a:spcBef>
                <a:spcPts val="34"/>
              </a:spcBef>
              <a:buFont typeface="Symbol"/>
              <a:buChar char=""/>
            </a:pPr>
            <a:endParaRPr lang="en-US" sz="1500" dirty="0">
              <a:solidFill>
                <a:schemeClr val="bg1"/>
              </a:solidFill>
              <a:latin typeface="Calibri (Body)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4232" y="109728"/>
            <a:ext cx="708964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bg1"/>
                </a:solidFill>
                <a:latin typeface="Calibri (Body)"/>
                <a:cs typeface="Arial Narrow"/>
              </a:rPr>
              <a:t>ACCA </a:t>
            </a:r>
            <a:r>
              <a:rPr lang="en-US" sz="3400" b="1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Debt Setoff Program</a:t>
            </a:r>
            <a:r>
              <a:rPr lang="en-US" sz="3400" b="1" spc="-55" dirty="0" smtClean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3400" b="1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Overview</a:t>
            </a:r>
          </a:p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466349"/>
            <a:ext cx="3931920" cy="1574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380" marR="200881" lvl="0" indent="-155855">
              <a:lnSpc>
                <a:spcPct val="102899"/>
              </a:lnSpc>
              <a:buFont typeface="Symbol"/>
              <a:buChar char=""/>
              <a:tabLst>
                <a:tab pos="165380" algn="l"/>
                <a:tab pos="165812" algn="l"/>
              </a:tabLst>
            </a:pPr>
            <a:r>
              <a:rPr lang="en-US" sz="1900" dirty="0">
                <a:solidFill>
                  <a:prstClr val="white"/>
                </a:solidFill>
                <a:latin typeface="Calibri (Body)"/>
                <a:cs typeface="Arial Narrow"/>
              </a:rPr>
              <a:t>The </a:t>
            </a:r>
            <a:r>
              <a:rPr lang="en-US" sz="1900" spc="-3" dirty="0">
                <a:solidFill>
                  <a:prstClr val="white"/>
                </a:solidFill>
                <a:latin typeface="Calibri (Body)"/>
                <a:cs typeface="Arial Narrow"/>
              </a:rPr>
              <a:t>Association receives </a:t>
            </a:r>
            <a:r>
              <a:rPr lang="en-US" sz="1900" dirty="0">
                <a:solidFill>
                  <a:prstClr val="white"/>
                </a:solidFill>
                <a:latin typeface="Calibri (Body)"/>
                <a:cs typeface="Arial Narrow"/>
              </a:rPr>
              <a:t>a </a:t>
            </a:r>
            <a:r>
              <a:rPr lang="en-US" sz="1900" spc="-3" dirty="0">
                <a:solidFill>
                  <a:prstClr val="white"/>
                </a:solidFill>
                <a:latin typeface="Calibri (Body)"/>
                <a:cs typeface="Arial Narrow"/>
              </a:rPr>
              <a:t>processing </a:t>
            </a:r>
            <a:r>
              <a:rPr lang="en-US" sz="1900" spc="-3" dirty="0" smtClean="0">
                <a:solidFill>
                  <a:prstClr val="white"/>
                </a:solidFill>
                <a:latin typeface="Calibri (Body)"/>
                <a:cs typeface="Arial Narrow"/>
              </a:rPr>
              <a:t>fee </a:t>
            </a:r>
            <a:r>
              <a:rPr lang="en-US" sz="1900" dirty="0">
                <a:solidFill>
                  <a:prstClr val="white"/>
                </a:solidFill>
                <a:latin typeface="Calibri (Body)"/>
                <a:cs typeface="Arial Narrow"/>
              </a:rPr>
              <a:t>from </a:t>
            </a:r>
            <a:r>
              <a:rPr lang="en-US" sz="1900" spc="-3" dirty="0">
                <a:solidFill>
                  <a:prstClr val="white"/>
                </a:solidFill>
                <a:latin typeface="Calibri (Body)"/>
                <a:cs typeface="Arial Narrow"/>
              </a:rPr>
              <a:t>the </a:t>
            </a:r>
            <a:r>
              <a:rPr lang="en-US" sz="1900" spc="-3" dirty="0" smtClean="0">
                <a:solidFill>
                  <a:prstClr val="white"/>
                </a:solidFill>
                <a:latin typeface="Calibri (Body)"/>
                <a:cs typeface="Arial Narrow"/>
              </a:rPr>
              <a:t>debtor </a:t>
            </a:r>
            <a:r>
              <a:rPr lang="en-US" sz="1900" spc="-3" dirty="0">
                <a:solidFill>
                  <a:prstClr val="white"/>
                </a:solidFill>
                <a:latin typeface="Calibri (Body)"/>
                <a:cs typeface="Arial Narrow"/>
              </a:rPr>
              <a:t>for each </a:t>
            </a:r>
            <a:r>
              <a:rPr lang="en-US" sz="1900" spc="-3" dirty="0" smtClean="0">
                <a:solidFill>
                  <a:prstClr val="white"/>
                </a:solidFill>
                <a:latin typeface="Calibri (Body)"/>
                <a:cs typeface="Arial Narrow"/>
              </a:rPr>
              <a:t>setoff that </a:t>
            </a:r>
            <a:r>
              <a:rPr lang="en-US" sz="1900" spc="-3" dirty="0">
                <a:solidFill>
                  <a:prstClr val="white"/>
                </a:solidFill>
                <a:latin typeface="Calibri (Body)"/>
                <a:cs typeface="Arial Narrow"/>
              </a:rPr>
              <a:t>occurs </a:t>
            </a:r>
            <a:r>
              <a:rPr lang="en-US" sz="1900" dirty="0">
                <a:solidFill>
                  <a:prstClr val="white"/>
                </a:solidFill>
                <a:latin typeface="Calibri (Body)"/>
                <a:cs typeface="Arial Narrow"/>
              </a:rPr>
              <a:t>from </a:t>
            </a:r>
            <a:r>
              <a:rPr lang="en-US" sz="1900" spc="-3" dirty="0">
                <a:solidFill>
                  <a:prstClr val="white"/>
                </a:solidFill>
                <a:latin typeface="Calibri (Body)"/>
                <a:cs typeface="Arial Narrow"/>
              </a:rPr>
              <a:t>the submitted</a:t>
            </a:r>
            <a:r>
              <a:rPr lang="en-US" sz="1900" spc="-10" dirty="0">
                <a:solidFill>
                  <a:prstClr val="white"/>
                </a:solidFill>
                <a:latin typeface="Calibri (Body)"/>
                <a:cs typeface="Arial Narrow"/>
              </a:rPr>
              <a:t> </a:t>
            </a:r>
            <a:r>
              <a:rPr lang="en-US" sz="1900" spc="-3" dirty="0">
                <a:solidFill>
                  <a:prstClr val="white"/>
                </a:solidFill>
                <a:latin typeface="Calibri (Body)"/>
                <a:cs typeface="Arial Narrow"/>
              </a:rPr>
              <a:t>list.</a:t>
            </a:r>
            <a:endParaRPr lang="en-US" sz="1900" dirty="0">
              <a:solidFill>
                <a:prstClr val="white"/>
              </a:solidFill>
              <a:latin typeface="Calibri (Body)"/>
              <a:cs typeface="Arial Narro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4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2389632" y="4300726"/>
            <a:ext cx="1270967" cy="1100330"/>
          </a:xfrm>
          <a:custGeom>
            <a:avLst/>
            <a:gdLst/>
            <a:ahLst/>
            <a:cxnLst/>
            <a:rect l="l" t="t" r="r" b="b"/>
            <a:pathLst>
              <a:path w="1561464" h="937259">
                <a:moveTo>
                  <a:pt x="1467675" y="0"/>
                </a:moveTo>
                <a:lnTo>
                  <a:pt x="93675" y="0"/>
                </a:lnTo>
                <a:lnTo>
                  <a:pt x="57216" y="7360"/>
                </a:lnTo>
                <a:lnTo>
                  <a:pt x="27439" y="27435"/>
                </a:lnTo>
                <a:lnTo>
                  <a:pt x="7362" y="57210"/>
                </a:lnTo>
                <a:lnTo>
                  <a:pt x="0" y="93675"/>
                </a:lnTo>
                <a:lnTo>
                  <a:pt x="0" y="843127"/>
                </a:lnTo>
                <a:lnTo>
                  <a:pt x="7362" y="879592"/>
                </a:lnTo>
                <a:lnTo>
                  <a:pt x="27439" y="909367"/>
                </a:lnTo>
                <a:lnTo>
                  <a:pt x="57216" y="929441"/>
                </a:lnTo>
                <a:lnTo>
                  <a:pt x="93675" y="936802"/>
                </a:lnTo>
                <a:lnTo>
                  <a:pt x="1467675" y="936802"/>
                </a:lnTo>
                <a:lnTo>
                  <a:pt x="1504139" y="929441"/>
                </a:lnTo>
                <a:lnTo>
                  <a:pt x="1533915" y="909367"/>
                </a:lnTo>
                <a:lnTo>
                  <a:pt x="1553989" y="879592"/>
                </a:lnTo>
                <a:lnTo>
                  <a:pt x="1561350" y="843127"/>
                </a:lnTo>
                <a:lnTo>
                  <a:pt x="1561350" y="93675"/>
                </a:lnTo>
                <a:lnTo>
                  <a:pt x="1553989" y="57210"/>
                </a:lnTo>
                <a:lnTo>
                  <a:pt x="1533915" y="27435"/>
                </a:lnTo>
                <a:lnTo>
                  <a:pt x="1504139" y="7360"/>
                </a:lnTo>
                <a:lnTo>
                  <a:pt x="1467675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none" lIns="0" tIns="0" rIns="0" bIns="0" rtlCol="0"/>
          <a:lstStyle/>
          <a:p>
            <a:endParaRPr sz="1227" dirty="0">
              <a:solidFill>
                <a:prstClr val="black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9319" y="146586"/>
            <a:ext cx="7790688" cy="732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6701" marR="3464" indent="-458476" algn="ctr">
              <a:lnSpc>
                <a:spcPct val="140000"/>
              </a:lnSpc>
            </a:pPr>
            <a:r>
              <a:rPr sz="3400" b="1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Debt Submission Process  Flow</a:t>
            </a:r>
            <a:r>
              <a:rPr sz="3400" b="1" spc="-58" dirty="0" smtClean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sz="3400" b="1" spc="-3" dirty="0" smtClean="0">
                <a:solidFill>
                  <a:schemeClr val="bg1"/>
                </a:solidFill>
                <a:latin typeface="Calibri (Body)"/>
                <a:cs typeface="Arial Narrow"/>
              </a:rPr>
              <a:t>Chart</a:t>
            </a:r>
            <a:endParaRPr sz="3400" dirty="0">
              <a:solidFill>
                <a:schemeClr val="bg1"/>
              </a:solidFill>
              <a:latin typeface="Calibri (Body)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53053" y="1460307"/>
            <a:ext cx="1270967" cy="1069933"/>
          </a:xfrm>
          <a:custGeom>
            <a:avLst/>
            <a:gdLst/>
            <a:ahLst/>
            <a:cxnLst/>
            <a:rect l="l" t="t" r="r" b="b"/>
            <a:pathLst>
              <a:path w="1561464" h="937260">
                <a:moveTo>
                  <a:pt x="1467675" y="0"/>
                </a:moveTo>
                <a:lnTo>
                  <a:pt x="93675" y="0"/>
                </a:lnTo>
                <a:lnTo>
                  <a:pt x="57216" y="7360"/>
                </a:lnTo>
                <a:lnTo>
                  <a:pt x="27439" y="27435"/>
                </a:lnTo>
                <a:lnTo>
                  <a:pt x="7362" y="57210"/>
                </a:lnTo>
                <a:lnTo>
                  <a:pt x="0" y="93675"/>
                </a:lnTo>
                <a:lnTo>
                  <a:pt x="0" y="843127"/>
                </a:lnTo>
                <a:lnTo>
                  <a:pt x="7362" y="879592"/>
                </a:lnTo>
                <a:lnTo>
                  <a:pt x="27439" y="909367"/>
                </a:lnTo>
                <a:lnTo>
                  <a:pt x="57216" y="929441"/>
                </a:lnTo>
                <a:lnTo>
                  <a:pt x="93675" y="936802"/>
                </a:lnTo>
                <a:lnTo>
                  <a:pt x="1467675" y="936802"/>
                </a:lnTo>
                <a:lnTo>
                  <a:pt x="1504139" y="929441"/>
                </a:lnTo>
                <a:lnTo>
                  <a:pt x="1533915" y="909367"/>
                </a:lnTo>
                <a:lnTo>
                  <a:pt x="1553989" y="879592"/>
                </a:lnTo>
                <a:lnTo>
                  <a:pt x="1561350" y="843127"/>
                </a:lnTo>
                <a:lnTo>
                  <a:pt x="1561350" y="93675"/>
                </a:lnTo>
                <a:lnTo>
                  <a:pt x="1553989" y="57210"/>
                </a:lnTo>
                <a:lnTo>
                  <a:pt x="1533915" y="27435"/>
                </a:lnTo>
                <a:lnTo>
                  <a:pt x="1504139" y="7360"/>
                </a:lnTo>
                <a:lnTo>
                  <a:pt x="1467675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4568" y="1730589"/>
            <a:ext cx="784514" cy="518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477" marR="3464" indent="-53251" algn="ctr">
              <a:lnSpc>
                <a:spcPts val="975"/>
              </a:lnSpc>
            </a:pPr>
            <a:r>
              <a:rPr lang="en-US" sz="1100" spc="-3" dirty="0">
                <a:solidFill>
                  <a:srgbClr val="FFFFFF"/>
                </a:solidFill>
                <a:cs typeface="Calibri"/>
              </a:rPr>
              <a:t>County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Submits  Debts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to</a:t>
            </a:r>
            <a:r>
              <a:rPr sz="1100" spc="-61" dirty="0">
                <a:solidFill>
                  <a:srgbClr val="FFFFFF"/>
                </a:solidFill>
                <a:cs typeface="Calibri"/>
              </a:rPr>
              <a:t>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ACCA</a:t>
            </a:r>
            <a:endParaRPr sz="11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65484" y="1871386"/>
            <a:ext cx="226002" cy="264102"/>
          </a:xfrm>
          <a:custGeom>
            <a:avLst/>
            <a:gdLst/>
            <a:ahLst/>
            <a:cxnLst/>
            <a:rect l="l" t="t" r="r" b="b"/>
            <a:pathLst>
              <a:path w="331469" h="387350">
                <a:moveTo>
                  <a:pt x="165506" y="0"/>
                </a:moveTo>
                <a:lnTo>
                  <a:pt x="165506" y="77444"/>
                </a:lnTo>
                <a:lnTo>
                  <a:pt x="0" y="77444"/>
                </a:lnTo>
                <a:lnTo>
                  <a:pt x="0" y="309778"/>
                </a:lnTo>
                <a:lnTo>
                  <a:pt x="165506" y="309778"/>
                </a:lnTo>
                <a:lnTo>
                  <a:pt x="165506" y="387222"/>
                </a:lnTo>
                <a:lnTo>
                  <a:pt x="331012" y="193611"/>
                </a:lnTo>
                <a:lnTo>
                  <a:pt x="165506" y="0"/>
                </a:lnTo>
                <a:close/>
              </a:path>
            </a:pathLst>
          </a:custGeom>
          <a:solidFill>
            <a:srgbClr val="B5CBE7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32950" y="1468470"/>
            <a:ext cx="1170779" cy="1069934"/>
          </a:xfrm>
          <a:custGeom>
            <a:avLst/>
            <a:gdLst/>
            <a:ahLst/>
            <a:cxnLst/>
            <a:rect l="l" t="t" r="r" b="b"/>
            <a:pathLst>
              <a:path w="1561464" h="937260">
                <a:moveTo>
                  <a:pt x="1467675" y="0"/>
                </a:moveTo>
                <a:lnTo>
                  <a:pt x="93675" y="0"/>
                </a:lnTo>
                <a:lnTo>
                  <a:pt x="57216" y="7360"/>
                </a:lnTo>
                <a:lnTo>
                  <a:pt x="27439" y="27435"/>
                </a:lnTo>
                <a:lnTo>
                  <a:pt x="7362" y="57210"/>
                </a:lnTo>
                <a:lnTo>
                  <a:pt x="0" y="93675"/>
                </a:lnTo>
                <a:lnTo>
                  <a:pt x="0" y="843127"/>
                </a:lnTo>
                <a:lnTo>
                  <a:pt x="7362" y="879592"/>
                </a:lnTo>
                <a:lnTo>
                  <a:pt x="27439" y="909367"/>
                </a:lnTo>
                <a:lnTo>
                  <a:pt x="57216" y="929441"/>
                </a:lnTo>
                <a:lnTo>
                  <a:pt x="93675" y="936802"/>
                </a:lnTo>
                <a:lnTo>
                  <a:pt x="1467675" y="936802"/>
                </a:lnTo>
                <a:lnTo>
                  <a:pt x="1504139" y="929441"/>
                </a:lnTo>
                <a:lnTo>
                  <a:pt x="1533915" y="909367"/>
                </a:lnTo>
                <a:lnTo>
                  <a:pt x="1553989" y="879592"/>
                </a:lnTo>
                <a:lnTo>
                  <a:pt x="1561350" y="843127"/>
                </a:lnTo>
                <a:lnTo>
                  <a:pt x="1561350" y="93675"/>
                </a:lnTo>
                <a:lnTo>
                  <a:pt x="1553989" y="57210"/>
                </a:lnTo>
                <a:lnTo>
                  <a:pt x="1533915" y="27435"/>
                </a:lnTo>
                <a:lnTo>
                  <a:pt x="1504139" y="7360"/>
                </a:lnTo>
                <a:lnTo>
                  <a:pt x="1467675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 anchor="ctr" anchorCtr="0"/>
          <a:lstStyle/>
          <a:p>
            <a:pPr algn="ctr"/>
            <a:endParaRPr sz="1227" dirty="0">
              <a:solidFill>
                <a:prstClr val="black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5740" y="1730589"/>
            <a:ext cx="817851" cy="518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 marR="3464" indent="-433" algn="ctr">
              <a:lnSpc>
                <a:spcPts val="975"/>
              </a:lnSpc>
            </a:pPr>
            <a:r>
              <a:rPr sz="1100" spc="-3" dirty="0">
                <a:solidFill>
                  <a:srgbClr val="FFFFFF"/>
                </a:solidFill>
                <a:cs typeface="Calibri"/>
              </a:rPr>
              <a:t>ACCA Submits 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Information to</a:t>
            </a:r>
            <a:r>
              <a:rPr sz="1100" spc="-27" dirty="0">
                <a:solidFill>
                  <a:srgbClr val="FFFFFF"/>
                </a:solidFill>
                <a:cs typeface="Calibri"/>
              </a:rPr>
              <a:t>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AL 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Dept of</a:t>
            </a:r>
            <a:r>
              <a:rPr sz="1100" spc="-58" dirty="0">
                <a:solidFill>
                  <a:srgbClr val="FFFFFF"/>
                </a:solidFill>
                <a:cs typeface="Calibri"/>
              </a:rPr>
              <a:t>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Revenue</a:t>
            </a:r>
            <a:endParaRPr sz="11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73530" y="1834066"/>
            <a:ext cx="226002" cy="264102"/>
          </a:xfrm>
          <a:custGeom>
            <a:avLst/>
            <a:gdLst/>
            <a:ahLst/>
            <a:cxnLst/>
            <a:rect l="l" t="t" r="r" b="b"/>
            <a:pathLst>
              <a:path w="331470" h="387350">
                <a:moveTo>
                  <a:pt x="165506" y="0"/>
                </a:moveTo>
                <a:lnTo>
                  <a:pt x="165506" y="77444"/>
                </a:lnTo>
                <a:lnTo>
                  <a:pt x="0" y="77444"/>
                </a:lnTo>
                <a:lnTo>
                  <a:pt x="0" y="309778"/>
                </a:lnTo>
                <a:lnTo>
                  <a:pt x="165506" y="309778"/>
                </a:lnTo>
                <a:lnTo>
                  <a:pt x="165506" y="387222"/>
                </a:lnTo>
                <a:lnTo>
                  <a:pt x="331012" y="193611"/>
                </a:lnTo>
                <a:lnTo>
                  <a:pt x="165506" y="0"/>
                </a:lnTo>
                <a:close/>
              </a:path>
            </a:pathLst>
          </a:custGeom>
          <a:solidFill>
            <a:srgbClr val="B5CBE7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12659" y="1468471"/>
            <a:ext cx="1146053" cy="1069933"/>
          </a:xfrm>
          <a:custGeom>
            <a:avLst/>
            <a:gdLst/>
            <a:ahLst/>
            <a:cxnLst/>
            <a:rect l="l" t="t" r="r" b="b"/>
            <a:pathLst>
              <a:path w="1561465" h="937260">
                <a:moveTo>
                  <a:pt x="1467675" y="0"/>
                </a:moveTo>
                <a:lnTo>
                  <a:pt x="93675" y="0"/>
                </a:lnTo>
                <a:lnTo>
                  <a:pt x="57216" y="7360"/>
                </a:lnTo>
                <a:lnTo>
                  <a:pt x="27439" y="27435"/>
                </a:lnTo>
                <a:lnTo>
                  <a:pt x="7362" y="57210"/>
                </a:lnTo>
                <a:lnTo>
                  <a:pt x="0" y="93675"/>
                </a:lnTo>
                <a:lnTo>
                  <a:pt x="0" y="843127"/>
                </a:lnTo>
                <a:lnTo>
                  <a:pt x="7362" y="879592"/>
                </a:lnTo>
                <a:lnTo>
                  <a:pt x="27439" y="909367"/>
                </a:lnTo>
                <a:lnTo>
                  <a:pt x="57216" y="929441"/>
                </a:lnTo>
                <a:lnTo>
                  <a:pt x="93675" y="936802"/>
                </a:lnTo>
                <a:lnTo>
                  <a:pt x="1467675" y="936802"/>
                </a:lnTo>
                <a:lnTo>
                  <a:pt x="1504139" y="929441"/>
                </a:lnTo>
                <a:lnTo>
                  <a:pt x="1533915" y="909367"/>
                </a:lnTo>
                <a:lnTo>
                  <a:pt x="1553989" y="879592"/>
                </a:lnTo>
                <a:lnTo>
                  <a:pt x="1561350" y="843127"/>
                </a:lnTo>
                <a:lnTo>
                  <a:pt x="1561350" y="93675"/>
                </a:lnTo>
                <a:lnTo>
                  <a:pt x="1553989" y="57210"/>
                </a:lnTo>
                <a:lnTo>
                  <a:pt x="1533915" y="27435"/>
                </a:lnTo>
                <a:lnTo>
                  <a:pt x="1504139" y="7360"/>
                </a:lnTo>
                <a:lnTo>
                  <a:pt x="1467675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51214" y="1618619"/>
            <a:ext cx="916132" cy="7746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555" marR="3464" indent="-4329" algn="ctr">
              <a:lnSpc>
                <a:spcPts val="975"/>
              </a:lnSpc>
            </a:pPr>
            <a:r>
              <a:rPr sz="1100" spc="-7" dirty="0">
                <a:solidFill>
                  <a:srgbClr val="FFFFFF"/>
                </a:solidFill>
                <a:cs typeface="Calibri"/>
              </a:rPr>
              <a:t>AL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Dept of</a:t>
            </a:r>
            <a:r>
              <a:rPr sz="1100" spc="-34" dirty="0">
                <a:solidFill>
                  <a:srgbClr val="FFFFFF"/>
                </a:solidFill>
                <a:cs typeface="Calibri"/>
              </a:rPr>
              <a:t>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Revenue  Matches Submitted 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Names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to</a:t>
            </a:r>
            <a:r>
              <a:rPr sz="1100" spc="-37" dirty="0">
                <a:solidFill>
                  <a:srgbClr val="FFFFFF"/>
                </a:solidFill>
                <a:cs typeface="Calibri"/>
              </a:rPr>
              <a:t>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Refunds</a:t>
            </a:r>
            <a:endParaRPr sz="11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53634" y="2569900"/>
            <a:ext cx="264102" cy="227301"/>
          </a:xfrm>
          <a:custGeom>
            <a:avLst/>
            <a:gdLst/>
            <a:ahLst/>
            <a:cxnLst/>
            <a:rect l="l" t="t" r="r" b="b"/>
            <a:pathLst>
              <a:path w="387350" h="333375">
                <a:moveTo>
                  <a:pt x="309219" y="0"/>
                </a:moveTo>
                <a:lnTo>
                  <a:pt x="76885" y="774"/>
                </a:lnTo>
                <a:lnTo>
                  <a:pt x="77444" y="167170"/>
                </a:lnTo>
                <a:lnTo>
                  <a:pt x="0" y="167436"/>
                </a:lnTo>
                <a:lnTo>
                  <a:pt x="194170" y="333184"/>
                </a:lnTo>
                <a:lnTo>
                  <a:pt x="386929" y="166395"/>
                </a:lnTo>
                <a:lnTo>
                  <a:pt x="309778" y="166395"/>
                </a:lnTo>
                <a:lnTo>
                  <a:pt x="309219" y="0"/>
                </a:lnTo>
                <a:close/>
              </a:path>
              <a:path w="387350" h="333375">
                <a:moveTo>
                  <a:pt x="387223" y="166141"/>
                </a:moveTo>
                <a:lnTo>
                  <a:pt x="309778" y="166395"/>
                </a:lnTo>
                <a:lnTo>
                  <a:pt x="386929" y="166395"/>
                </a:lnTo>
                <a:lnTo>
                  <a:pt x="387223" y="166141"/>
                </a:lnTo>
                <a:close/>
              </a:path>
            </a:pathLst>
          </a:custGeom>
          <a:solidFill>
            <a:srgbClr val="B5CBE7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812659" y="2841538"/>
            <a:ext cx="1148307" cy="1091718"/>
          </a:xfrm>
          <a:custGeom>
            <a:avLst/>
            <a:gdLst/>
            <a:ahLst/>
            <a:cxnLst/>
            <a:rect l="l" t="t" r="r" b="b"/>
            <a:pathLst>
              <a:path w="1561465" h="937260">
                <a:moveTo>
                  <a:pt x="1467675" y="0"/>
                </a:moveTo>
                <a:lnTo>
                  <a:pt x="93675" y="0"/>
                </a:lnTo>
                <a:lnTo>
                  <a:pt x="57216" y="7360"/>
                </a:lnTo>
                <a:lnTo>
                  <a:pt x="27439" y="27435"/>
                </a:lnTo>
                <a:lnTo>
                  <a:pt x="7362" y="57210"/>
                </a:lnTo>
                <a:lnTo>
                  <a:pt x="0" y="93675"/>
                </a:lnTo>
                <a:lnTo>
                  <a:pt x="0" y="843127"/>
                </a:lnTo>
                <a:lnTo>
                  <a:pt x="7362" y="879592"/>
                </a:lnTo>
                <a:lnTo>
                  <a:pt x="27439" y="909367"/>
                </a:lnTo>
                <a:lnTo>
                  <a:pt x="57216" y="929441"/>
                </a:lnTo>
                <a:lnTo>
                  <a:pt x="93675" y="936802"/>
                </a:lnTo>
                <a:lnTo>
                  <a:pt x="1467675" y="936802"/>
                </a:lnTo>
                <a:lnTo>
                  <a:pt x="1504139" y="929441"/>
                </a:lnTo>
                <a:lnTo>
                  <a:pt x="1533915" y="909367"/>
                </a:lnTo>
                <a:lnTo>
                  <a:pt x="1553989" y="879592"/>
                </a:lnTo>
                <a:lnTo>
                  <a:pt x="1561350" y="843127"/>
                </a:lnTo>
                <a:lnTo>
                  <a:pt x="1561350" y="93675"/>
                </a:lnTo>
                <a:lnTo>
                  <a:pt x="1553989" y="57210"/>
                </a:lnTo>
                <a:lnTo>
                  <a:pt x="1533915" y="27435"/>
                </a:lnTo>
                <a:lnTo>
                  <a:pt x="1504139" y="7360"/>
                </a:lnTo>
                <a:lnTo>
                  <a:pt x="1467675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27619" y="3069722"/>
            <a:ext cx="916132" cy="518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26" marR="3464" algn="ctr">
              <a:lnSpc>
                <a:spcPts val="975"/>
              </a:lnSpc>
            </a:pPr>
            <a:r>
              <a:rPr sz="1100" spc="-7" dirty="0">
                <a:solidFill>
                  <a:srgbClr val="FFFFFF"/>
                </a:solidFill>
                <a:cs typeface="Calibri"/>
              </a:rPr>
              <a:t>AL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Dept of</a:t>
            </a:r>
            <a:r>
              <a:rPr sz="1100" spc="-37" dirty="0">
                <a:solidFill>
                  <a:srgbClr val="FFFFFF"/>
                </a:solidFill>
                <a:cs typeface="Calibri"/>
              </a:rPr>
              <a:t>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Revenue 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Sends Notice of 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Setoff to</a:t>
            </a:r>
            <a:r>
              <a:rPr sz="1100" spc="-48" dirty="0">
                <a:solidFill>
                  <a:srgbClr val="FFFFFF"/>
                </a:solidFill>
                <a:cs typeface="Calibri"/>
              </a:rPr>
              <a:t>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ACCA</a:t>
            </a:r>
            <a:endParaRPr sz="11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72664" y="3101689"/>
            <a:ext cx="227734" cy="264102"/>
          </a:xfrm>
          <a:custGeom>
            <a:avLst/>
            <a:gdLst/>
            <a:ahLst/>
            <a:cxnLst/>
            <a:rect l="l" t="t" r="r" b="b"/>
            <a:pathLst>
              <a:path w="334010" h="387350">
                <a:moveTo>
                  <a:pt x="167182" y="0"/>
                </a:moveTo>
                <a:lnTo>
                  <a:pt x="0" y="193357"/>
                </a:lnTo>
                <a:lnTo>
                  <a:pt x="166585" y="387222"/>
                </a:lnTo>
                <a:lnTo>
                  <a:pt x="166700" y="309778"/>
                </a:lnTo>
                <a:lnTo>
                  <a:pt x="333591" y="309778"/>
                </a:lnTo>
                <a:lnTo>
                  <a:pt x="333946" y="77698"/>
                </a:lnTo>
                <a:lnTo>
                  <a:pt x="167055" y="77444"/>
                </a:lnTo>
                <a:lnTo>
                  <a:pt x="167182" y="0"/>
                </a:lnTo>
                <a:close/>
              </a:path>
              <a:path w="334010" h="387350">
                <a:moveTo>
                  <a:pt x="333591" y="309778"/>
                </a:moveTo>
                <a:lnTo>
                  <a:pt x="166700" y="309778"/>
                </a:lnTo>
                <a:lnTo>
                  <a:pt x="333590" y="310032"/>
                </a:lnTo>
                <a:lnTo>
                  <a:pt x="333591" y="309778"/>
                </a:lnTo>
                <a:close/>
              </a:path>
            </a:pathLst>
          </a:custGeom>
          <a:solidFill>
            <a:srgbClr val="B5CBE7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26387" y="2841538"/>
            <a:ext cx="1177342" cy="1116819"/>
          </a:xfrm>
          <a:custGeom>
            <a:avLst/>
            <a:gdLst/>
            <a:ahLst/>
            <a:cxnLst/>
            <a:rect l="l" t="t" r="r" b="b"/>
            <a:pathLst>
              <a:path w="1561464" h="937260">
                <a:moveTo>
                  <a:pt x="1467675" y="0"/>
                </a:moveTo>
                <a:lnTo>
                  <a:pt x="93675" y="0"/>
                </a:lnTo>
                <a:lnTo>
                  <a:pt x="57216" y="7360"/>
                </a:lnTo>
                <a:lnTo>
                  <a:pt x="27439" y="27435"/>
                </a:lnTo>
                <a:lnTo>
                  <a:pt x="7362" y="57210"/>
                </a:lnTo>
                <a:lnTo>
                  <a:pt x="0" y="93675"/>
                </a:lnTo>
                <a:lnTo>
                  <a:pt x="0" y="843127"/>
                </a:lnTo>
                <a:lnTo>
                  <a:pt x="7362" y="879592"/>
                </a:lnTo>
                <a:lnTo>
                  <a:pt x="27439" y="909367"/>
                </a:lnTo>
                <a:lnTo>
                  <a:pt x="57216" y="929441"/>
                </a:lnTo>
                <a:lnTo>
                  <a:pt x="93675" y="936802"/>
                </a:lnTo>
                <a:lnTo>
                  <a:pt x="1467675" y="936802"/>
                </a:lnTo>
                <a:lnTo>
                  <a:pt x="1504139" y="929441"/>
                </a:lnTo>
                <a:lnTo>
                  <a:pt x="1533915" y="909367"/>
                </a:lnTo>
                <a:lnTo>
                  <a:pt x="1553989" y="879592"/>
                </a:lnTo>
                <a:lnTo>
                  <a:pt x="1561350" y="843127"/>
                </a:lnTo>
                <a:lnTo>
                  <a:pt x="1561350" y="93675"/>
                </a:lnTo>
                <a:lnTo>
                  <a:pt x="1553989" y="57210"/>
                </a:lnTo>
                <a:lnTo>
                  <a:pt x="1533915" y="27435"/>
                </a:lnTo>
                <a:lnTo>
                  <a:pt x="1504139" y="7360"/>
                </a:lnTo>
                <a:lnTo>
                  <a:pt x="1467675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24788" y="3015844"/>
            <a:ext cx="779751" cy="7746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 marR="3464" algn="ctr">
              <a:lnSpc>
                <a:spcPts val="975"/>
              </a:lnSpc>
            </a:pPr>
            <a:r>
              <a:rPr sz="1100" spc="-3" dirty="0">
                <a:solidFill>
                  <a:srgbClr val="FFFFFF"/>
                </a:solidFill>
                <a:cs typeface="Calibri"/>
              </a:rPr>
              <a:t>Notice Mailed</a:t>
            </a:r>
            <a:r>
              <a:rPr sz="1100" spc="-44" dirty="0">
                <a:solidFill>
                  <a:srgbClr val="FFFFFF"/>
                </a:solidFill>
                <a:cs typeface="Calibri"/>
              </a:rPr>
              <a:t>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to  </a:t>
            </a:r>
            <a:r>
              <a:rPr sz="1100" spc="-10" dirty="0" smtClean="0">
                <a:solidFill>
                  <a:srgbClr val="FFFFFF"/>
                </a:solidFill>
                <a:cs typeface="Calibri"/>
              </a:rPr>
              <a:t>Taxpayer</a:t>
            </a:r>
            <a:r>
              <a:rPr lang="en-US" sz="1100" spc="-10" dirty="0">
                <a:solidFill>
                  <a:srgbClr val="FFFFFF"/>
                </a:solidFill>
                <a:cs typeface="Calibri"/>
              </a:rPr>
              <a:t>/</a:t>
            </a:r>
            <a:r>
              <a:rPr lang="en-US" sz="1100" spc="-10" dirty="0" smtClean="0">
                <a:solidFill>
                  <a:srgbClr val="FFFFFF"/>
                </a:solidFill>
                <a:cs typeface="Calibri"/>
              </a:rPr>
              <a:t> </a:t>
            </a:r>
            <a:r>
              <a:rPr sz="1100" spc="-10" dirty="0" smtClean="0">
                <a:solidFill>
                  <a:srgbClr val="FFFFFF"/>
                </a:solidFill>
                <a:cs typeface="Calibri"/>
              </a:rPr>
              <a:t>C</a:t>
            </a:r>
            <a:r>
              <a:rPr lang="en-US" sz="1100" spc="-10" dirty="0" smtClean="0">
                <a:solidFill>
                  <a:srgbClr val="FFFFFF"/>
                </a:solidFill>
                <a:cs typeface="Calibri"/>
              </a:rPr>
              <a:t>o</a:t>
            </a:r>
            <a:r>
              <a:rPr sz="1100" spc="-10" dirty="0" smtClean="0">
                <a:solidFill>
                  <a:srgbClr val="FFFFFF"/>
                </a:solidFill>
                <a:cs typeface="Calibri"/>
              </a:rPr>
              <a:t>py 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Uploaded </a:t>
            </a:r>
            <a:r>
              <a:rPr sz="1100" spc="-7" dirty="0">
                <a:solidFill>
                  <a:srgbClr val="FFFFFF"/>
                </a:solidFill>
                <a:cs typeface="Calibri"/>
              </a:rPr>
              <a:t>to  </a:t>
            </a:r>
            <a:r>
              <a:rPr lang="en-US" sz="1100" spc="-3" dirty="0">
                <a:solidFill>
                  <a:srgbClr val="FFFFFF"/>
                </a:solidFill>
                <a:cs typeface="Calibri"/>
              </a:rPr>
              <a:t>County Entity</a:t>
            </a:r>
            <a:endParaRPr sz="11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736281" y="3101689"/>
            <a:ext cx="226002" cy="264102"/>
          </a:xfrm>
          <a:custGeom>
            <a:avLst/>
            <a:gdLst/>
            <a:ahLst/>
            <a:cxnLst/>
            <a:rect l="l" t="t" r="r" b="b"/>
            <a:pathLst>
              <a:path w="331469" h="387350">
                <a:moveTo>
                  <a:pt x="165506" y="0"/>
                </a:moveTo>
                <a:lnTo>
                  <a:pt x="0" y="193611"/>
                </a:lnTo>
                <a:lnTo>
                  <a:pt x="165506" y="387222"/>
                </a:lnTo>
                <a:lnTo>
                  <a:pt x="165506" y="309778"/>
                </a:lnTo>
                <a:lnTo>
                  <a:pt x="331012" y="309778"/>
                </a:lnTo>
                <a:lnTo>
                  <a:pt x="331012" y="77444"/>
                </a:lnTo>
                <a:lnTo>
                  <a:pt x="165506" y="77444"/>
                </a:lnTo>
                <a:lnTo>
                  <a:pt x="165506" y="0"/>
                </a:lnTo>
                <a:close/>
              </a:path>
            </a:pathLst>
          </a:custGeom>
          <a:solidFill>
            <a:srgbClr val="B5CBE7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89633" y="2822460"/>
            <a:ext cx="1234387" cy="1091717"/>
          </a:xfrm>
          <a:custGeom>
            <a:avLst/>
            <a:gdLst/>
            <a:ahLst/>
            <a:cxnLst/>
            <a:rect l="l" t="t" r="r" b="b"/>
            <a:pathLst>
              <a:path w="1561464" h="937260">
                <a:moveTo>
                  <a:pt x="1467675" y="0"/>
                </a:moveTo>
                <a:lnTo>
                  <a:pt x="93675" y="0"/>
                </a:lnTo>
                <a:lnTo>
                  <a:pt x="57216" y="7360"/>
                </a:lnTo>
                <a:lnTo>
                  <a:pt x="27439" y="27435"/>
                </a:lnTo>
                <a:lnTo>
                  <a:pt x="7362" y="57210"/>
                </a:lnTo>
                <a:lnTo>
                  <a:pt x="0" y="93675"/>
                </a:lnTo>
                <a:lnTo>
                  <a:pt x="0" y="843127"/>
                </a:lnTo>
                <a:lnTo>
                  <a:pt x="7362" y="879592"/>
                </a:lnTo>
                <a:lnTo>
                  <a:pt x="27439" y="909367"/>
                </a:lnTo>
                <a:lnTo>
                  <a:pt x="57216" y="929441"/>
                </a:lnTo>
                <a:lnTo>
                  <a:pt x="93675" y="936802"/>
                </a:lnTo>
                <a:lnTo>
                  <a:pt x="1467675" y="936802"/>
                </a:lnTo>
                <a:lnTo>
                  <a:pt x="1504139" y="929441"/>
                </a:lnTo>
                <a:lnTo>
                  <a:pt x="1533915" y="909367"/>
                </a:lnTo>
                <a:lnTo>
                  <a:pt x="1553989" y="879592"/>
                </a:lnTo>
                <a:lnTo>
                  <a:pt x="1561350" y="843127"/>
                </a:lnTo>
                <a:lnTo>
                  <a:pt x="1561350" y="93675"/>
                </a:lnTo>
                <a:lnTo>
                  <a:pt x="1553989" y="57210"/>
                </a:lnTo>
                <a:lnTo>
                  <a:pt x="1533915" y="27435"/>
                </a:lnTo>
                <a:lnTo>
                  <a:pt x="1504139" y="7360"/>
                </a:lnTo>
                <a:lnTo>
                  <a:pt x="1467675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05476" y="3004529"/>
            <a:ext cx="761134" cy="628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 marR="3464" algn="ctr">
              <a:lnSpc>
                <a:spcPct val="126899"/>
              </a:lnSpc>
            </a:pPr>
            <a:r>
              <a:rPr sz="1100" spc="-3" dirty="0">
                <a:solidFill>
                  <a:srgbClr val="FFFFFF"/>
                </a:solidFill>
                <a:cs typeface="Calibri"/>
              </a:rPr>
              <a:t>Debt is</a:t>
            </a:r>
            <a:r>
              <a:rPr sz="1100" spc="-55" dirty="0">
                <a:solidFill>
                  <a:srgbClr val="FFFFFF"/>
                </a:solidFill>
                <a:cs typeface="Calibri"/>
              </a:rPr>
              <a:t> </a:t>
            </a:r>
            <a:r>
              <a:rPr sz="1100" spc="-3" dirty="0">
                <a:solidFill>
                  <a:srgbClr val="FFFFFF"/>
                </a:solidFill>
                <a:cs typeface="Calibri"/>
              </a:rPr>
              <a:t>Finalized  </a:t>
            </a:r>
            <a:r>
              <a:rPr sz="1100" spc="-3" dirty="0" smtClean="0">
                <a:solidFill>
                  <a:srgbClr val="FFFFFF"/>
                </a:solidFill>
                <a:cs typeface="Calibri"/>
              </a:rPr>
              <a:t>or</a:t>
            </a:r>
            <a:r>
              <a:rPr lang="en-US" sz="1100" dirty="0">
                <a:solidFill>
                  <a:prstClr val="black"/>
                </a:solidFill>
                <a:cs typeface="Calibri"/>
              </a:rPr>
              <a:t/>
            </a:r>
            <a:br>
              <a:rPr lang="en-US" sz="1100" dirty="0">
                <a:solidFill>
                  <a:prstClr val="black"/>
                </a:solidFill>
                <a:cs typeface="Calibri"/>
              </a:rPr>
            </a:br>
            <a:r>
              <a:rPr sz="1100" spc="-3" dirty="0" smtClean="0">
                <a:solidFill>
                  <a:srgbClr val="FFFFFF"/>
                </a:solidFill>
                <a:cs typeface="Calibri"/>
              </a:rPr>
              <a:t>Hearing</a:t>
            </a:r>
            <a:endParaRPr sz="11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53992" y="3980395"/>
            <a:ext cx="264102" cy="226002"/>
          </a:xfrm>
          <a:custGeom>
            <a:avLst/>
            <a:gdLst/>
            <a:ahLst/>
            <a:cxnLst/>
            <a:rect l="l" t="t" r="r" b="b"/>
            <a:pathLst>
              <a:path w="387350" h="331470">
                <a:moveTo>
                  <a:pt x="387222" y="165506"/>
                </a:moveTo>
                <a:lnTo>
                  <a:pt x="0" y="165506"/>
                </a:lnTo>
                <a:lnTo>
                  <a:pt x="193611" y="331012"/>
                </a:lnTo>
                <a:lnTo>
                  <a:pt x="387222" y="165506"/>
                </a:lnTo>
                <a:close/>
              </a:path>
              <a:path w="387350" h="331470">
                <a:moveTo>
                  <a:pt x="309778" y="0"/>
                </a:moveTo>
                <a:lnTo>
                  <a:pt x="77444" y="0"/>
                </a:lnTo>
                <a:lnTo>
                  <a:pt x="77444" y="165506"/>
                </a:lnTo>
                <a:lnTo>
                  <a:pt x="309778" y="165506"/>
                </a:lnTo>
                <a:lnTo>
                  <a:pt x="309778" y="0"/>
                </a:lnTo>
                <a:close/>
              </a:path>
            </a:pathLst>
          </a:custGeom>
          <a:solidFill>
            <a:srgbClr val="B5CBE7"/>
          </a:solidFill>
        </p:spPr>
        <p:txBody>
          <a:bodyPr wrap="square" lIns="0" tIns="0" rIns="0" bIns="0" rtlCol="0"/>
          <a:lstStyle/>
          <a:p>
            <a:endParaRPr sz="1227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36478" y="4617867"/>
            <a:ext cx="1767215" cy="2205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7034" marR="3464" lvl="0" indent="-278808">
              <a:lnSpc>
                <a:spcPts val="975"/>
              </a:lnSpc>
            </a:pPr>
            <a:r>
              <a:rPr lang="en-US" sz="886" spc="-3" dirty="0">
                <a:solidFill>
                  <a:srgbClr val="FFFFFF"/>
                </a:solidFill>
                <a:cs typeface="Calibri"/>
              </a:rPr>
              <a:t>Funds </a:t>
            </a:r>
            <a:r>
              <a:rPr lang="en-US" sz="886" spc="-7" dirty="0">
                <a:solidFill>
                  <a:srgbClr val="FFFFFF"/>
                </a:solidFill>
                <a:cs typeface="Calibri"/>
              </a:rPr>
              <a:t>Distributed to </a:t>
            </a:r>
            <a:r>
              <a:rPr lang="en-US" sz="886" spc="-3" dirty="0">
                <a:solidFill>
                  <a:srgbClr val="FFFFFF"/>
                </a:solidFill>
                <a:cs typeface="Calibri"/>
              </a:rPr>
              <a:t>County Entity</a:t>
            </a:r>
            <a:endParaRPr lang="en-US" sz="886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24" name="object 4"/>
          <p:cNvSpPr txBox="1"/>
          <p:nvPr/>
        </p:nvSpPr>
        <p:spPr>
          <a:xfrm>
            <a:off x="2506813" y="4617867"/>
            <a:ext cx="1000025" cy="389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477" marR="3464" indent="-53251" algn="ctr">
              <a:lnSpc>
                <a:spcPts val="975"/>
              </a:lnSpc>
            </a:pPr>
            <a:r>
              <a:rPr lang="en-US" sz="1100" spc="-3" dirty="0" smtClean="0">
                <a:solidFill>
                  <a:srgbClr val="FFFFFF"/>
                </a:solidFill>
                <a:cs typeface="Calibri"/>
              </a:rPr>
              <a:t>Funds Distributed to County Entities</a:t>
            </a:r>
            <a:endParaRPr sz="1100" dirty="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873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6240" y="993505"/>
            <a:ext cx="8107680" cy="4888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endParaRPr sz="1364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514" marR="3464" indent="-155855">
              <a:buFont typeface="Symbol"/>
              <a:buChar char=""/>
              <a:tabLst>
                <a:tab pos="164514" algn="l"/>
                <a:tab pos="164947" algn="l"/>
              </a:tabLst>
            </a:pP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Adopt resolution </a:t>
            </a:r>
            <a:r>
              <a:rPr sz="1900" dirty="0">
                <a:solidFill>
                  <a:schemeClr val="bg1"/>
                </a:solidFill>
                <a:latin typeface="Calibri (Body)"/>
                <a:cs typeface="Arial Narrow"/>
              </a:rPr>
              <a:t>to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participate and execute </a:t>
            </a:r>
            <a:r>
              <a:rPr sz="1900" dirty="0">
                <a:solidFill>
                  <a:schemeClr val="bg1"/>
                </a:solidFill>
                <a:latin typeface="Calibri (Body)"/>
                <a:cs typeface="Arial Narrow"/>
              </a:rPr>
              <a:t>a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participation agreement with the  Association</a:t>
            </a:r>
            <a:endParaRPr sz="1900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endParaRPr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514" indent="-155855">
              <a:buFont typeface="Symbol"/>
              <a:buChar char=""/>
              <a:tabLst>
                <a:tab pos="164514" algn="l"/>
                <a:tab pos="164947" algn="l"/>
              </a:tabLst>
            </a:pP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Establish an </a:t>
            </a:r>
            <a:r>
              <a:rPr sz="1900" dirty="0">
                <a:solidFill>
                  <a:schemeClr val="bg1"/>
                </a:solidFill>
                <a:latin typeface="Calibri (Body)"/>
                <a:cs typeface="Arial Narrow"/>
              </a:rPr>
              <a:t>Escrow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Account </a:t>
            </a:r>
            <a:r>
              <a:rPr sz="1900" dirty="0">
                <a:solidFill>
                  <a:schemeClr val="bg1"/>
                </a:solidFill>
                <a:latin typeface="Calibri (Body)"/>
                <a:cs typeface="Arial Narrow"/>
              </a:rPr>
              <a:t>to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receive monies</a:t>
            </a:r>
            <a:r>
              <a:rPr sz="1900" spc="51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collected</a:t>
            </a:r>
            <a:endParaRPr lang="en-US" sz="1900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 marL="8659">
              <a:tabLst>
                <a:tab pos="164514" algn="l"/>
                <a:tab pos="164947" algn="l"/>
              </a:tabLst>
            </a:pPr>
            <a:endParaRPr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514" indent="-155855">
              <a:buFont typeface="Symbol"/>
              <a:buChar char=""/>
              <a:tabLst>
                <a:tab pos="164514" algn="l"/>
                <a:tab pos="164947" algn="l"/>
              </a:tabLst>
            </a:pP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Appoint </a:t>
            </a:r>
            <a:r>
              <a:rPr sz="1900" dirty="0">
                <a:solidFill>
                  <a:schemeClr val="bg1"/>
                </a:solidFill>
                <a:latin typeface="Calibri (Body)"/>
                <a:cs typeface="Arial Narrow"/>
              </a:rPr>
              <a:t>a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Debt Setoff</a:t>
            </a:r>
            <a:r>
              <a:rPr sz="1900" spc="-7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Coordinator</a:t>
            </a:r>
            <a:endParaRPr lang="en-US" sz="1900" spc="-3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 marL="8659">
              <a:tabLst>
                <a:tab pos="164514" algn="l"/>
                <a:tab pos="164947" algn="l"/>
              </a:tabLst>
            </a:pPr>
            <a:endParaRPr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947" indent="-156288">
              <a:buFont typeface="Symbol"/>
              <a:buChar char=""/>
              <a:tabLst>
                <a:tab pos="164947" algn="l"/>
                <a:tab pos="165380" algn="l"/>
              </a:tabLst>
            </a:pP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Determine and identify eligible debts that will be</a:t>
            </a:r>
            <a:r>
              <a:rPr sz="1900" spc="85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submitted</a:t>
            </a:r>
            <a:endParaRPr lang="en-US" sz="1900" spc="-3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 marL="8659">
              <a:tabLst>
                <a:tab pos="164947" algn="l"/>
                <a:tab pos="165380" algn="l"/>
              </a:tabLst>
            </a:pPr>
            <a:endParaRPr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947" indent="-155855">
              <a:buFont typeface="Symbol"/>
              <a:buChar char=""/>
              <a:tabLst>
                <a:tab pos="164947" algn="l"/>
                <a:tab pos="165380" algn="l"/>
              </a:tabLst>
            </a:pP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Submit initial debts </a:t>
            </a:r>
            <a:r>
              <a:rPr sz="1900" dirty="0">
                <a:solidFill>
                  <a:schemeClr val="bg1"/>
                </a:solidFill>
                <a:latin typeface="Calibri (Body)"/>
                <a:cs typeface="Arial Narrow"/>
              </a:rPr>
              <a:t>to </a:t>
            </a:r>
            <a:r>
              <a:rPr sz="1900" spc="-7" dirty="0">
                <a:solidFill>
                  <a:schemeClr val="bg1"/>
                </a:solidFill>
                <a:latin typeface="Calibri (Body)"/>
                <a:cs typeface="Arial Narrow"/>
              </a:rPr>
              <a:t>the</a:t>
            </a:r>
            <a:r>
              <a:rPr sz="1900" spc="27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Association</a:t>
            </a:r>
            <a:endParaRPr lang="en-US" sz="1900" spc="-3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 marL="9092">
              <a:tabLst>
                <a:tab pos="164947" algn="l"/>
                <a:tab pos="165380" algn="l"/>
              </a:tabLst>
            </a:pPr>
            <a:endParaRPr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947" indent="-155855">
              <a:buFont typeface="Symbol"/>
              <a:buChar char=""/>
              <a:tabLst>
                <a:tab pos="164947" algn="l"/>
                <a:tab pos="165380" algn="l"/>
              </a:tabLst>
            </a:pP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Update debt submissions monthly </a:t>
            </a:r>
            <a:endParaRPr lang="en-US" sz="1900" spc="-3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pPr marL="9092">
              <a:tabLst>
                <a:tab pos="164947" algn="l"/>
                <a:tab pos="165380" algn="l"/>
              </a:tabLst>
            </a:pPr>
            <a:endParaRPr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4947" indent="-155855">
              <a:buFont typeface="Symbol"/>
              <a:buChar char=""/>
              <a:tabLst>
                <a:tab pos="164947" algn="l"/>
                <a:tab pos="165380" algn="l"/>
              </a:tabLst>
            </a:pP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Review notices sent </a:t>
            </a:r>
            <a:r>
              <a:rPr sz="1900" dirty="0">
                <a:solidFill>
                  <a:schemeClr val="bg1"/>
                </a:solidFill>
                <a:latin typeface="Calibri (Body)"/>
                <a:cs typeface="Arial Narrow"/>
              </a:rPr>
              <a:t>to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 debtors</a:t>
            </a:r>
            <a:endParaRPr sz="1900" dirty="0">
              <a:solidFill>
                <a:schemeClr val="bg1"/>
              </a:solidFill>
              <a:latin typeface="Calibri (Body)"/>
              <a:cs typeface="Arial Narrow"/>
            </a:endParaRPr>
          </a:p>
          <a:p>
            <a:endParaRPr sz="1900" dirty="0">
              <a:solidFill>
                <a:schemeClr val="bg1"/>
              </a:solidFill>
              <a:latin typeface="Calibri (Body)"/>
              <a:cs typeface="Times New Roman"/>
            </a:endParaRPr>
          </a:p>
          <a:p>
            <a:pPr marL="165380" indent="-156288">
              <a:buFont typeface="Symbol"/>
              <a:buChar char=""/>
              <a:tabLst>
                <a:tab pos="165380" algn="l"/>
                <a:tab pos="165812" algn="l"/>
              </a:tabLst>
            </a:pP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Review contested</a:t>
            </a:r>
            <a:r>
              <a:rPr sz="1900" spc="-14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sz="1900" spc="-3" dirty="0">
                <a:solidFill>
                  <a:schemeClr val="bg1"/>
                </a:solidFill>
                <a:latin typeface="Calibri (Body)"/>
                <a:cs typeface="Arial Narrow"/>
              </a:rPr>
              <a:t>debts</a:t>
            </a:r>
            <a:endParaRPr sz="1900" dirty="0">
              <a:solidFill>
                <a:schemeClr val="bg1"/>
              </a:solidFill>
              <a:latin typeface="Calibri (Body)"/>
              <a:cs typeface="Arial Narro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4128" y="377952"/>
            <a:ext cx="68519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bg1"/>
                </a:solidFill>
              </a:rPr>
              <a:t>Responsibility of County Entities </a:t>
            </a:r>
            <a:endParaRPr lang="en-US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1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6176" y="366916"/>
            <a:ext cx="7266432" cy="52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5859" lvl="1" algn="ctr"/>
            <a:r>
              <a:rPr sz="3400" b="1" spc="-3" dirty="0">
                <a:solidFill>
                  <a:schemeClr val="bg1"/>
                </a:solidFill>
                <a:latin typeface="Calibri (Body)"/>
                <a:cs typeface="Arial Narrow"/>
              </a:rPr>
              <a:t>Debt Setoff Program</a:t>
            </a:r>
            <a:r>
              <a:rPr sz="3400" b="1" spc="-31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sz="3400" b="1" spc="-3" dirty="0">
                <a:solidFill>
                  <a:schemeClr val="bg1"/>
                </a:solidFill>
                <a:latin typeface="Calibri (Body)"/>
                <a:cs typeface="Arial Narrow"/>
              </a:rPr>
              <a:t>Timeline</a:t>
            </a:r>
            <a:endParaRPr sz="3400" dirty="0">
              <a:solidFill>
                <a:schemeClr val="bg1"/>
              </a:solidFill>
              <a:latin typeface="Calibri (Body)"/>
              <a:cs typeface="Arial Narrow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0476" y="1519833"/>
            <a:ext cx="8383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15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ACCA Webinar for Participating Counties  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Symbol" panose="05050102010706020507" pitchFamily="18" charset="2"/>
              <a:buChar char=""/>
              <a:tabLst>
                <a:tab pos="457200" algn="l"/>
                <a:tab pos="10287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ACCA to provide information for program participation submitting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debt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 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914400">
              <a:tabLst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Oct. 15	 	Deadline for County to sign Participation Agreement and return Resolution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tabLst>
                <a:tab pos="457200" algn="l"/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457200" algn="l"/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Oct. 31		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County to establish escrow account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Dec. 1		Deadline for all Counties to send debt submissions to ACCA for January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submissions to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Revenue</a:t>
            </a:r>
            <a:endParaRPr lang="en-US" sz="1600" b="1" dirty="0">
              <a:solidFill>
                <a:schemeClr val="bg1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6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0090" y="333584"/>
            <a:ext cx="747522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859" lvl="1" algn="ctr"/>
            <a:r>
              <a:rPr lang="en-US" sz="3400" b="1" spc="-3" dirty="0">
                <a:solidFill>
                  <a:schemeClr val="bg1"/>
                </a:solidFill>
                <a:latin typeface="Calibri (Body)"/>
                <a:cs typeface="Arial Narrow"/>
              </a:rPr>
              <a:t>Debt Setoff Program</a:t>
            </a:r>
            <a:r>
              <a:rPr lang="en-US" sz="3400" b="1" spc="-31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3400" b="1" spc="-3" dirty="0">
                <a:solidFill>
                  <a:schemeClr val="bg1"/>
                </a:solidFill>
                <a:latin typeface="Calibri (Body)"/>
                <a:cs typeface="Arial Narrow"/>
              </a:rPr>
              <a:t>Timeline</a:t>
            </a:r>
            <a:endParaRPr lang="en-US" sz="3400" dirty="0">
              <a:solidFill>
                <a:schemeClr val="bg1"/>
              </a:solidFill>
              <a:latin typeface="Calibri (Body)"/>
              <a:cs typeface="Arial Narro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8710" y="1235423"/>
            <a:ext cx="768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>
              <a:tabLst>
                <a:tab pos="685800" algn="l"/>
              </a:tabLst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31		Cutoff deadline for Program Participants to submit claims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</a:p>
          <a:p>
            <a:pPr marL="914400" indent="-914400">
              <a:tabLst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2017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ACCA County Debt Setoff Program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914400">
              <a:tabLst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Jan. 3		ACCA begins submitting County’s debts to Department of Revenue 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Debts submitted monthly thereafter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914400">
              <a:tabLst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Jan. 31 	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ACCA setoff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notices to debtors with copy uploaded to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County </a:t>
            </a:r>
          </a:p>
          <a:p>
            <a:pPr marL="1200150" lvl="2" indent="-28575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Notices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mailed daily as setoff lists received from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/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914400">
              <a:tabLst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Feb. 27	   	ACCA begins distribution of setoff monies to Counties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Setoff monies distributed monthly thereafter</a:t>
            </a:r>
            <a:endParaRPr lang="en-US" sz="1600" b="1" dirty="0">
              <a:solidFill>
                <a:schemeClr val="bg1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77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1249" y="346226"/>
            <a:ext cx="765657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59" algn="ctr"/>
            <a:r>
              <a:rPr lang="en-US" sz="3400" b="1" spc="-3" dirty="0">
                <a:solidFill>
                  <a:schemeClr val="bg1"/>
                </a:solidFill>
                <a:latin typeface="Calibri (Body)"/>
                <a:cs typeface="Arial Narrow"/>
              </a:rPr>
              <a:t>2017 Debt Setoff Program</a:t>
            </a:r>
            <a:r>
              <a:rPr lang="en-US" sz="3400" b="1" spc="-31" dirty="0">
                <a:solidFill>
                  <a:schemeClr val="bg1"/>
                </a:solidFill>
                <a:latin typeface="Calibri (Body)"/>
                <a:cs typeface="Arial Narrow"/>
              </a:rPr>
              <a:t> </a:t>
            </a:r>
            <a:r>
              <a:rPr lang="en-US" sz="3400" b="1" spc="-3" dirty="0">
                <a:solidFill>
                  <a:schemeClr val="bg1"/>
                </a:solidFill>
                <a:latin typeface="Calibri (Body)"/>
                <a:cs typeface="Arial Narrow"/>
              </a:rPr>
              <a:t>Returns</a:t>
            </a:r>
            <a:endParaRPr lang="en-US" sz="3400" dirty="0">
              <a:solidFill>
                <a:schemeClr val="bg1"/>
              </a:solidFill>
              <a:latin typeface="Calibri (Body)"/>
              <a:cs typeface="Arial Narrow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41249" y="1887241"/>
            <a:ext cx="6858000" cy="883503"/>
          </a:xfrm>
        </p:spPr>
        <p:txBody>
          <a:bodyPr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chemeClr val="bg1"/>
                </a:solidFill>
                <a:latin typeface="Calibri (Body)"/>
              </a:rPr>
              <a:t>There are currently 26 Alabama </a:t>
            </a:r>
            <a:r>
              <a:rPr lang="en-US" sz="1900" b="1" dirty="0">
                <a:solidFill>
                  <a:schemeClr val="bg1"/>
                </a:solidFill>
                <a:latin typeface="Calibri (Body)"/>
              </a:rPr>
              <a:t>County Entities </a:t>
            </a:r>
            <a:r>
              <a:rPr lang="en-US" sz="1900" b="1" dirty="0" smtClean="0">
                <a:solidFill>
                  <a:schemeClr val="bg1"/>
                </a:solidFill>
                <a:latin typeface="Calibri (Body)"/>
              </a:rPr>
              <a:t>participating </a:t>
            </a:r>
            <a:r>
              <a:rPr lang="en-US" sz="1900" b="1" dirty="0">
                <a:solidFill>
                  <a:schemeClr val="bg1"/>
                </a:solidFill>
                <a:latin typeface="Calibri (Body)"/>
              </a:rPr>
              <a:t>in the ACCA Debt Setoff </a:t>
            </a:r>
            <a:r>
              <a:rPr lang="en-US" sz="1900" b="1" dirty="0" smtClean="0">
                <a:solidFill>
                  <a:schemeClr val="bg1"/>
                </a:solidFill>
                <a:latin typeface="Calibri (Body)"/>
              </a:rPr>
              <a:t>Program.</a:t>
            </a:r>
            <a:br>
              <a:rPr lang="en-US" sz="1900" b="1" dirty="0" smtClean="0">
                <a:solidFill>
                  <a:schemeClr val="bg1"/>
                </a:solidFill>
                <a:latin typeface="Calibri (Body)"/>
              </a:rPr>
            </a:br>
            <a:r>
              <a:rPr lang="en-US" sz="1900" b="1" dirty="0">
                <a:solidFill>
                  <a:schemeClr val="bg1"/>
                </a:solidFill>
                <a:latin typeface="Calibri (Body)"/>
              </a:rPr>
              <a:t/>
            </a:r>
            <a:br>
              <a:rPr lang="en-US" sz="1900" b="1" dirty="0">
                <a:solidFill>
                  <a:schemeClr val="bg1"/>
                </a:solidFill>
                <a:latin typeface="Calibri (Body)"/>
              </a:rPr>
            </a:br>
            <a:r>
              <a:rPr lang="en-US" sz="1900" b="1" dirty="0">
                <a:latin typeface="Calibri (Body)"/>
              </a:rPr>
              <a:t/>
            </a:r>
            <a:br>
              <a:rPr lang="en-US" sz="1900" b="1" dirty="0">
                <a:latin typeface="Calibri (Body)"/>
              </a:rPr>
            </a:br>
            <a:endParaRPr lang="en-US" sz="1900" b="1" dirty="0">
              <a:latin typeface="Calibri (Body)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2625" y="2726710"/>
            <a:ext cx="651662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900" b="1" dirty="0" smtClean="0">
                <a:solidFill>
                  <a:schemeClr val="bg1"/>
                </a:solidFill>
                <a:latin typeface="Calibri (Body)"/>
              </a:rPr>
              <a:t>In 2017, Alabama County Entities have seen returns of over</a:t>
            </a:r>
            <a:br>
              <a:rPr lang="en-US" sz="1900" b="1" dirty="0" smtClean="0">
                <a:solidFill>
                  <a:schemeClr val="bg1"/>
                </a:solidFill>
                <a:latin typeface="Calibri (Body)"/>
              </a:rPr>
            </a:br>
            <a:r>
              <a:rPr lang="en-US" sz="1900" b="1" u="sng" dirty="0" smtClean="0">
                <a:solidFill>
                  <a:schemeClr val="bg1"/>
                </a:solidFill>
                <a:latin typeface="Calibri (Body)"/>
              </a:rPr>
              <a:t>$1, 424,744.70</a:t>
            </a:r>
            <a:endParaRPr lang="en-US" sz="1900" dirty="0"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31395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466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Calibri (Body)</vt:lpstr>
      <vt:lpstr>Symbol</vt:lpstr>
      <vt:lpstr>Times New Roman</vt:lpstr>
      <vt:lpstr>1_Office Theme</vt:lpstr>
      <vt:lpstr>PowerPoint Presentation</vt:lpstr>
      <vt:lpstr>History Of ACCA Debt Setoff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There are currently 26 Alabama County Entities participating in the ACCA Debt Setoff Program.   </vt:lpstr>
    </vt:vector>
  </TitlesOfParts>
  <Company>Jackson Thornton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Cobb</dc:creator>
  <cp:lastModifiedBy>Julia Heflin</cp:lastModifiedBy>
  <cp:revision>13</cp:revision>
  <dcterms:created xsi:type="dcterms:W3CDTF">2017-05-23T00:13:16Z</dcterms:created>
  <dcterms:modified xsi:type="dcterms:W3CDTF">2017-05-23T17:42:23Z</dcterms:modified>
</cp:coreProperties>
</file>